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57" r:id="rId4"/>
    <p:sldId id="258" r:id="rId5"/>
    <p:sldId id="259" r:id="rId6"/>
    <p:sldId id="261"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8EB2824-BCE6-42DB-9448-BB1E1671810E}" type="datetimeFigureOut">
              <a:rPr lang="tr-TR" smtClean="0"/>
              <a:pPr/>
              <a:t>06.12.2019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12BB0D-EB4E-4900-B706-BF6876199AB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EB2824-BCE6-42DB-9448-BB1E1671810E}" type="datetimeFigureOut">
              <a:rPr lang="tr-TR" smtClean="0"/>
              <a:pPr/>
              <a:t>06.12.2019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2BB0D-EB4E-4900-B706-BF6876199AB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earsivportaltest.efatura.gov.tr/login.js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ebelge.gib.gov.tr/anasayfa.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belge.gib.gov.tr/anasayfa.html" TargetMode="Externa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Autofit/>
          </a:bodyPr>
          <a:lstStyle/>
          <a:p>
            <a:r>
              <a:rPr lang="tr-TR" sz="5400" dirty="0" smtClean="0">
                <a:solidFill>
                  <a:srgbClr val="0070C0"/>
                </a:solidFill>
                <a:latin typeface="Arial" pitchFamily="34" charset="0"/>
                <a:cs typeface="Arial" pitchFamily="34" charset="0"/>
              </a:rPr>
              <a:t>E-BELGE UYGULAMALARI</a:t>
            </a:r>
            <a:endParaRPr lang="tr-TR" sz="5400" dirty="0">
              <a:solidFill>
                <a:srgbClr val="0070C0"/>
              </a:solidFill>
              <a:latin typeface="Arial" pitchFamily="34" charset="0"/>
              <a:cs typeface="Arial" pitchFamily="34" charset="0"/>
            </a:endParaRPr>
          </a:p>
        </p:txBody>
      </p:sp>
      <p:sp>
        <p:nvSpPr>
          <p:cNvPr id="3" name="2 Alt Başlık"/>
          <p:cNvSpPr>
            <a:spLocks noGrp="1"/>
          </p:cNvSpPr>
          <p:nvPr>
            <p:ph type="subTitle" idx="1"/>
          </p:nvPr>
        </p:nvSpPr>
        <p:spPr/>
        <p:txBody>
          <a:bodyPr/>
          <a:lstStyle/>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0070C0"/>
                </a:solidFill>
                <a:latin typeface="Arial" pitchFamily="34" charset="0"/>
                <a:cs typeface="Arial" pitchFamily="34" charset="0"/>
              </a:rPr>
              <a:t>YASAL MEVZUAT</a:t>
            </a:r>
            <a:endParaRPr lang="tr-TR" dirty="0">
              <a:solidFill>
                <a:srgbClr val="0070C0"/>
              </a:solidFill>
              <a:latin typeface="Arial" pitchFamily="34" charset="0"/>
              <a:cs typeface="Arial" pitchFamily="34" charset="0"/>
            </a:endParaRPr>
          </a:p>
        </p:txBody>
      </p:sp>
      <p:sp>
        <p:nvSpPr>
          <p:cNvPr id="3" name="2 İçerik Yer Tutucusu"/>
          <p:cNvSpPr>
            <a:spLocks noGrp="1"/>
          </p:cNvSpPr>
          <p:nvPr>
            <p:ph idx="1"/>
          </p:nvPr>
        </p:nvSpPr>
        <p:spPr>
          <a:xfrm>
            <a:off x="457200" y="1285860"/>
            <a:ext cx="8229600" cy="5357850"/>
          </a:xfrm>
        </p:spPr>
        <p:txBody>
          <a:bodyPr>
            <a:normAutofit fontScale="40000" lnSpcReduction="20000"/>
          </a:bodyPr>
          <a:lstStyle/>
          <a:p>
            <a:pPr algn="just"/>
            <a:r>
              <a:rPr lang="tr-TR" sz="6000" dirty="0" smtClean="0"/>
              <a:t>        </a:t>
            </a:r>
            <a:r>
              <a:rPr lang="tr-TR" sz="6000" dirty="0" smtClean="0">
                <a:latin typeface="Arial" pitchFamily="34" charset="0"/>
                <a:cs typeface="Arial" pitchFamily="34" charset="0"/>
              </a:rPr>
              <a:t>19.10.2019 </a:t>
            </a:r>
            <a:r>
              <a:rPr lang="tr-TR" sz="6000" dirty="0">
                <a:latin typeface="Arial" pitchFamily="34" charset="0"/>
                <a:cs typeface="Arial" pitchFamily="34" charset="0"/>
              </a:rPr>
              <a:t>tarihli ve 30923 sayılı </a:t>
            </a:r>
            <a:r>
              <a:rPr lang="tr-TR" sz="6000" dirty="0" smtClean="0">
                <a:latin typeface="Arial" pitchFamily="34" charset="0"/>
                <a:cs typeface="Arial" pitchFamily="34" charset="0"/>
              </a:rPr>
              <a:t>Resmi Gazete’de </a:t>
            </a:r>
            <a:r>
              <a:rPr lang="tr-TR" sz="6000" dirty="0">
                <a:latin typeface="Arial" pitchFamily="34" charset="0"/>
                <a:cs typeface="Arial" pitchFamily="34" charset="0"/>
              </a:rPr>
              <a:t>yayımlanan 509 Sıra No.lu Vergi Usul Kanunu Genel Tebliği ile</a:t>
            </a:r>
            <a:r>
              <a:rPr lang="tr-TR" sz="6000" dirty="0" smtClean="0">
                <a:latin typeface="Arial" pitchFamily="34" charset="0"/>
                <a:cs typeface="Arial" pitchFamily="34" charset="0"/>
              </a:rPr>
              <a:t>;</a:t>
            </a:r>
          </a:p>
          <a:p>
            <a:pPr algn="just"/>
            <a:endParaRPr lang="tr-TR" sz="5100" dirty="0">
              <a:latin typeface="Arial" pitchFamily="34" charset="0"/>
              <a:cs typeface="Arial" pitchFamily="34" charset="0"/>
            </a:endParaRPr>
          </a:p>
          <a:p>
            <a:pPr algn="just"/>
            <a:r>
              <a:rPr lang="tr-TR" sz="6000" dirty="0" smtClean="0">
                <a:latin typeface="Arial" pitchFamily="34" charset="0"/>
                <a:cs typeface="Arial" pitchFamily="34" charset="0"/>
              </a:rPr>
              <a:t>      e-Fatura </a:t>
            </a:r>
            <a:r>
              <a:rPr lang="tr-TR" sz="6000" dirty="0">
                <a:latin typeface="Arial" pitchFamily="34" charset="0"/>
                <a:cs typeface="Arial" pitchFamily="34" charset="0"/>
              </a:rPr>
              <a:t>uygulamasına geçme zorunluluğu bulunan mükelleflerimizin aynı zamanda e-Arşiv Fatura uygulamasına da geçmek zorunda olduğuna ilişkin düzenleme yapılmıştır. </a:t>
            </a:r>
            <a:endParaRPr lang="tr-TR" sz="6000" dirty="0" smtClean="0">
              <a:latin typeface="Arial" pitchFamily="34" charset="0"/>
              <a:cs typeface="Arial" pitchFamily="34" charset="0"/>
            </a:endParaRPr>
          </a:p>
          <a:p>
            <a:pPr algn="just"/>
            <a:endParaRPr lang="tr-TR" sz="5100" dirty="0" smtClean="0">
              <a:latin typeface="Arial" pitchFamily="34" charset="0"/>
              <a:cs typeface="Arial" pitchFamily="34" charset="0"/>
            </a:endParaRPr>
          </a:p>
          <a:p>
            <a:pPr algn="just"/>
            <a:r>
              <a:rPr lang="tr-TR" sz="6000" dirty="0" smtClean="0">
                <a:latin typeface="Arial" pitchFamily="34" charset="0"/>
                <a:cs typeface="Arial" pitchFamily="34" charset="0"/>
              </a:rPr>
              <a:t>     Vergi Mükellefi (Nihai Tüketici) olmayan </a:t>
            </a:r>
            <a:r>
              <a:rPr lang="tr-TR" sz="6000" dirty="0">
                <a:latin typeface="Arial" pitchFamily="34" charset="0"/>
                <a:cs typeface="Arial" pitchFamily="34" charset="0"/>
              </a:rPr>
              <a:t>mükelleflerce, 1/1/2020 tarihinden itibaren düzenlenecek faturaların, vergiler dahil toplam tutarının 30 Bin TL’yi (vergi mükelleflerine düzenlenenler açısından vergiler dahil toplam tutarı 5 Bin TL’yi) aşması halinde, söz konusu faturaların, “e-Arşiv Fatura” olarak Başkanlıkça sunulan e-Belge düzenleme </a:t>
            </a:r>
            <a:r>
              <a:rPr lang="tr-TR" sz="6000" dirty="0" err="1" smtClean="0">
                <a:latin typeface="Arial" pitchFamily="34" charset="0"/>
                <a:cs typeface="Arial" pitchFamily="34" charset="0"/>
              </a:rPr>
              <a:t>portalı</a:t>
            </a:r>
            <a:r>
              <a:rPr lang="tr-TR" sz="6000" dirty="0" smtClean="0">
                <a:latin typeface="Arial" pitchFamily="34" charset="0"/>
                <a:cs typeface="Arial" pitchFamily="34" charset="0"/>
              </a:rPr>
              <a:t> </a:t>
            </a:r>
            <a:r>
              <a:rPr lang="tr-TR" sz="6000" dirty="0">
                <a:latin typeface="Arial" pitchFamily="34" charset="0"/>
                <a:cs typeface="Arial" pitchFamily="34" charset="0"/>
              </a:rPr>
              <a:t>üzerinden düzenlenmesi zorunlu hale getirilmiştir.</a:t>
            </a:r>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71480"/>
            <a:ext cx="8229600" cy="428628"/>
          </a:xfrm>
        </p:spPr>
        <p:txBody>
          <a:bodyPr>
            <a:normAutofit fontScale="90000"/>
          </a:bodyPr>
          <a:lstStyle/>
          <a:p>
            <a:r>
              <a:rPr lang="tr-TR" b="1" dirty="0" smtClean="0">
                <a:latin typeface="Arial" pitchFamily="34" charset="0"/>
                <a:cs typeface="Arial" pitchFamily="34" charset="0"/>
              </a:rPr>
              <a:t/>
            </a:r>
            <a:br>
              <a:rPr lang="tr-TR" b="1" dirty="0" smtClean="0">
                <a:latin typeface="Arial" pitchFamily="34" charset="0"/>
                <a:cs typeface="Arial" pitchFamily="34" charset="0"/>
              </a:rPr>
            </a:br>
            <a:r>
              <a:rPr lang="tr-TR" b="1" dirty="0" smtClean="0">
                <a:latin typeface="Arial" pitchFamily="34" charset="0"/>
                <a:cs typeface="Arial" pitchFamily="34" charset="0"/>
              </a:rPr>
              <a:t/>
            </a:r>
            <a:br>
              <a:rPr lang="tr-TR" b="1" dirty="0" smtClean="0">
                <a:latin typeface="Arial" pitchFamily="34" charset="0"/>
                <a:cs typeface="Arial" pitchFamily="34" charset="0"/>
              </a:rPr>
            </a:br>
            <a:r>
              <a:rPr lang="tr-TR" b="1" dirty="0" smtClean="0">
                <a:solidFill>
                  <a:srgbClr val="0070C0"/>
                </a:solidFill>
                <a:latin typeface="Arial" pitchFamily="34" charset="0"/>
                <a:cs typeface="Arial" pitchFamily="34" charset="0"/>
              </a:rPr>
              <a:t>Uygulamada Faturayı nasıl keseceğiz ?</a:t>
            </a:r>
            <a:r>
              <a:rPr lang="tr-TR" b="1" dirty="0" smtClean="0">
                <a:latin typeface="Arial" pitchFamily="34" charset="0"/>
                <a:cs typeface="Arial" pitchFamily="34" charset="0"/>
              </a:rPr>
              <a:t/>
            </a:r>
            <a:br>
              <a:rPr lang="tr-TR" b="1" dirty="0" smtClean="0">
                <a:latin typeface="Arial" pitchFamily="34" charset="0"/>
                <a:cs typeface="Arial" pitchFamily="34" charset="0"/>
              </a:rPr>
            </a:br>
            <a:r>
              <a:rPr lang="tr-TR" b="1" dirty="0" smtClean="0">
                <a:latin typeface="Arial" pitchFamily="34" charset="0"/>
                <a:cs typeface="Arial" pitchFamily="34" charset="0"/>
              </a:rPr>
              <a:t/>
            </a:r>
            <a:br>
              <a:rPr lang="tr-TR" b="1" dirty="0" smtClean="0">
                <a:latin typeface="Arial" pitchFamily="34" charset="0"/>
                <a:cs typeface="Arial" pitchFamily="34" charset="0"/>
              </a:rPr>
            </a:br>
            <a:endParaRPr lang="tr-TR" dirty="0">
              <a:latin typeface="Arial" pitchFamily="34" charset="0"/>
              <a:cs typeface="Arial" pitchFamily="34" charset="0"/>
            </a:endParaRPr>
          </a:p>
        </p:txBody>
      </p:sp>
      <p:sp>
        <p:nvSpPr>
          <p:cNvPr id="3" name="2 İçerik Yer Tutucusu"/>
          <p:cNvSpPr>
            <a:spLocks noGrp="1"/>
          </p:cNvSpPr>
          <p:nvPr>
            <p:ph idx="1"/>
          </p:nvPr>
        </p:nvSpPr>
        <p:spPr>
          <a:xfrm>
            <a:off x="457200" y="1214422"/>
            <a:ext cx="8472518" cy="5500726"/>
          </a:xfrm>
        </p:spPr>
        <p:txBody>
          <a:bodyPr>
            <a:normAutofit/>
          </a:bodyPr>
          <a:lstStyle/>
          <a:p>
            <a:endParaRPr lang="tr-TR" dirty="0" smtClean="0">
              <a:latin typeface="Arial" pitchFamily="34" charset="0"/>
              <a:cs typeface="Arial" pitchFamily="34" charset="0"/>
            </a:endParaRPr>
          </a:p>
          <a:p>
            <a:r>
              <a:rPr lang="tr-TR" dirty="0" smtClean="0">
                <a:latin typeface="Arial" pitchFamily="34" charset="0"/>
                <a:cs typeface="Arial" pitchFamily="34" charset="0"/>
              </a:rPr>
              <a:t>Test </a:t>
            </a:r>
            <a:r>
              <a:rPr lang="tr-TR" dirty="0">
                <a:latin typeface="Arial" pitchFamily="34" charset="0"/>
                <a:cs typeface="Arial" pitchFamily="34" charset="0"/>
              </a:rPr>
              <a:t>ortamında </a:t>
            </a:r>
            <a:r>
              <a:rPr lang="tr-TR" dirty="0" err="1">
                <a:latin typeface="Arial" pitchFamily="34" charset="0"/>
                <a:cs typeface="Arial" pitchFamily="34" charset="0"/>
              </a:rPr>
              <a:t>portal</a:t>
            </a:r>
            <a:r>
              <a:rPr lang="tr-TR" dirty="0">
                <a:latin typeface="Arial" pitchFamily="34" charset="0"/>
                <a:cs typeface="Arial" pitchFamily="34" charset="0"/>
              </a:rPr>
              <a:t> kullanıma açıldı. Denemek için giriş </a:t>
            </a:r>
            <a:r>
              <a:rPr lang="tr-TR" dirty="0" smtClean="0">
                <a:latin typeface="Arial" pitchFamily="34" charset="0"/>
                <a:cs typeface="Arial" pitchFamily="34" charset="0"/>
              </a:rPr>
              <a:t>yapabiliyorsunuz. Merak </a:t>
            </a:r>
            <a:r>
              <a:rPr lang="tr-TR" dirty="0">
                <a:latin typeface="Arial" pitchFamily="34" charset="0"/>
                <a:cs typeface="Arial" pitchFamily="34" charset="0"/>
              </a:rPr>
              <a:t>etmeyin son derece kolay. Yakın zamanda </a:t>
            </a:r>
            <a:r>
              <a:rPr lang="tr-TR" dirty="0" err="1">
                <a:latin typeface="Arial" pitchFamily="34" charset="0"/>
                <a:cs typeface="Arial" pitchFamily="34" charset="0"/>
              </a:rPr>
              <a:t>Gib</a:t>
            </a:r>
            <a:r>
              <a:rPr lang="tr-TR" dirty="0">
                <a:latin typeface="Arial" pitchFamily="34" charset="0"/>
                <a:cs typeface="Arial" pitchFamily="34" charset="0"/>
              </a:rPr>
              <a:t> Mobil ile cep telefonunuzdan da fatura düzenleyebileceksiniz.(</a:t>
            </a:r>
            <a:r>
              <a:rPr lang="tr-TR" b="1" dirty="0">
                <a:latin typeface="Arial" pitchFamily="34" charset="0"/>
                <a:cs typeface="Arial" pitchFamily="34" charset="0"/>
              </a:rPr>
              <a:t> Ek hiç bir maliyet olmayacak</a:t>
            </a:r>
            <a:r>
              <a:rPr lang="tr-TR" b="1" dirty="0" smtClean="0">
                <a:latin typeface="Arial" pitchFamily="34" charset="0"/>
                <a:cs typeface="Arial" pitchFamily="34" charset="0"/>
              </a:rPr>
              <a:t>)</a:t>
            </a:r>
          </a:p>
          <a:p>
            <a:pPr>
              <a:buNone/>
            </a:pPr>
            <a:r>
              <a:rPr lang="tr-TR" dirty="0" smtClean="0">
                <a:latin typeface="Arial" pitchFamily="34" charset="0"/>
                <a:cs typeface="Arial" pitchFamily="34" charset="0"/>
              </a:rPr>
              <a:t>1.</a:t>
            </a:r>
            <a:r>
              <a:rPr lang="tr-TR" dirty="0">
                <a:latin typeface="Arial" pitchFamily="34" charset="0"/>
                <a:cs typeface="Arial" pitchFamily="34" charset="0"/>
              </a:rPr>
              <a:t> </a:t>
            </a:r>
            <a:r>
              <a:rPr lang="tr-TR" sz="3000" dirty="0" smtClean="0">
                <a:solidFill>
                  <a:srgbClr val="FF0000"/>
                </a:solidFill>
                <a:latin typeface="Arial" pitchFamily="34" charset="0"/>
                <a:cs typeface="Arial" pitchFamily="34" charset="0"/>
                <a:hlinkClick r:id="rId2"/>
              </a:rPr>
              <a:t>https://earsivportaltest.efatura.gov.tr/login.jsp</a:t>
            </a:r>
            <a:endParaRPr lang="tr-TR" sz="3000" dirty="0" smtClean="0">
              <a:solidFill>
                <a:srgbClr val="FF0000"/>
              </a:solidFill>
              <a:latin typeface="Arial" pitchFamily="34" charset="0"/>
              <a:cs typeface="Arial" pitchFamily="34" charset="0"/>
            </a:endParaRPr>
          </a:p>
          <a:p>
            <a:pPr>
              <a:buNone/>
            </a:pPr>
            <a:r>
              <a:rPr lang="tr-TR" dirty="0">
                <a:latin typeface="Arial" pitchFamily="34" charset="0"/>
                <a:cs typeface="Arial" pitchFamily="34" charset="0"/>
              </a:rPr>
              <a:t> </a:t>
            </a:r>
            <a:r>
              <a:rPr lang="tr-TR" dirty="0" smtClean="0">
                <a:latin typeface="Arial" pitchFamily="34" charset="0"/>
                <a:cs typeface="Arial" pitchFamily="34" charset="0"/>
              </a:rPr>
              <a:t>   sayfasına </a:t>
            </a:r>
            <a:r>
              <a:rPr lang="tr-TR" dirty="0">
                <a:latin typeface="Arial" pitchFamily="34" charset="0"/>
                <a:cs typeface="Arial" pitchFamily="34" charset="0"/>
              </a:rPr>
              <a:t>girmeniz gerekiyor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lstStyle/>
          <a:p>
            <a:pPr>
              <a:buNone/>
            </a:pPr>
            <a:r>
              <a:rPr lang="tr-TR" dirty="0" smtClean="0">
                <a:latin typeface="Arial" pitchFamily="34" charset="0"/>
                <a:cs typeface="Arial" pitchFamily="34" charset="0"/>
              </a:rPr>
              <a:t>2. Sayfaya </a:t>
            </a:r>
            <a:r>
              <a:rPr lang="tr-TR" dirty="0">
                <a:latin typeface="Arial" pitchFamily="34" charset="0"/>
                <a:cs typeface="Arial" pitchFamily="34" charset="0"/>
              </a:rPr>
              <a:t>girdiğinizde denemek için giriş </a:t>
            </a:r>
            <a:r>
              <a:rPr lang="tr-TR" dirty="0" smtClean="0">
                <a:latin typeface="Arial" pitchFamily="34" charset="0"/>
                <a:cs typeface="Arial" pitchFamily="34" charset="0"/>
              </a:rPr>
              <a:t>      yapmak </a:t>
            </a:r>
            <a:r>
              <a:rPr lang="tr-TR" dirty="0">
                <a:latin typeface="Arial" pitchFamily="34" charset="0"/>
                <a:cs typeface="Arial" pitchFamily="34" charset="0"/>
              </a:rPr>
              <a:t>üzere karşınıza bu ekran geliyor</a:t>
            </a:r>
            <a:r>
              <a:rPr lang="tr-TR" dirty="0" smtClean="0">
                <a:latin typeface="Arial" pitchFamily="34" charset="0"/>
                <a:cs typeface="Arial" pitchFamily="34" charset="0"/>
              </a:rPr>
              <a:t>.</a:t>
            </a:r>
          </a:p>
          <a:p>
            <a:endParaRPr lang="tr-TR" dirty="0"/>
          </a:p>
        </p:txBody>
      </p:sp>
      <p:pic>
        <p:nvPicPr>
          <p:cNvPr id="4" name="3 Resim" descr="1_4HGQxo6yFqi00qOrQi38YQ.png"/>
          <p:cNvPicPr>
            <a:picLocks noGrp="1" noChangeAspect="1"/>
          </p:cNvPicPr>
          <p:nvPr isPhoto="1"/>
        </p:nvPicPr>
        <p:blipFill>
          <a:blip r:embed="rId2">
            <a:lum/>
          </a:blip>
          <a:stretch>
            <a:fillRect/>
          </a:stretch>
        </p:blipFill>
        <p:spPr>
          <a:xfrm>
            <a:off x="928662" y="2786058"/>
            <a:ext cx="7715304" cy="266065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285728"/>
            <a:ext cx="8229600" cy="6215105"/>
          </a:xfrm>
        </p:spPr>
        <p:txBody>
          <a:bodyPr/>
          <a:lstStyle/>
          <a:p>
            <a:pPr>
              <a:buNone/>
            </a:pPr>
            <a:r>
              <a:rPr lang="tr-TR" dirty="0" smtClean="0">
                <a:latin typeface="Arial" pitchFamily="34" charset="0"/>
                <a:cs typeface="Arial" pitchFamily="34" charset="0"/>
              </a:rPr>
              <a:t>3. e-Arşiv </a:t>
            </a:r>
            <a:r>
              <a:rPr lang="tr-TR" dirty="0" err="1">
                <a:latin typeface="Arial" pitchFamily="34" charset="0"/>
                <a:cs typeface="Arial" pitchFamily="34" charset="0"/>
              </a:rPr>
              <a:t>Portalı</a:t>
            </a:r>
            <a:r>
              <a:rPr lang="tr-TR" dirty="0">
                <a:latin typeface="Arial" pitchFamily="34" charset="0"/>
                <a:cs typeface="Arial" pitchFamily="34" charset="0"/>
              </a:rPr>
              <a:t> hakkında fikir vermek amacı ile oluşturulan Test Uygulamasına giriş yapmak için;</a:t>
            </a:r>
          </a:p>
          <a:p>
            <a:r>
              <a:rPr lang="tr-TR" b="1" dirty="0">
                <a:latin typeface="Arial" pitchFamily="34" charset="0"/>
                <a:cs typeface="Arial" pitchFamily="34" charset="0"/>
              </a:rPr>
              <a:t>Kullanıcı Öner</a:t>
            </a:r>
            <a:r>
              <a:rPr lang="tr-TR" dirty="0">
                <a:latin typeface="Arial" pitchFamily="34" charset="0"/>
                <a:cs typeface="Arial" pitchFamily="34" charset="0"/>
              </a:rPr>
              <a:t> butonuna tıklayın.</a:t>
            </a:r>
          </a:p>
          <a:p>
            <a:r>
              <a:rPr lang="tr-TR" dirty="0">
                <a:latin typeface="Arial" pitchFamily="34" charset="0"/>
                <a:cs typeface="Arial" pitchFamily="34" charset="0"/>
              </a:rPr>
              <a:t>Örnek bir </a:t>
            </a:r>
            <a:r>
              <a:rPr lang="tr-TR" b="1" dirty="0">
                <a:latin typeface="Arial" pitchFamily="34" charset="0"/>
                <a:cs typeface="Arial" pitchFamily="34" charset="0"/>
              </a:rPr>
              <a:t>Kullanıcı Adı</a:t>
            </a:r>
            <a:r>
              <a:rPr lang="tr-TR" dirty="0">
                <a:latin typeface="Arial" pitchFamily="34" charset="0"/>
                <a:cs typeface="Arial" pitchFamily="34" charset="0"/>
              </a:rPr>
              <a:t> ve </a:t>
            </a:r>
            <a:r>
              <a:rPr lang="tr-TR" b="1" dirty="0">
                <a:latin typeface="Arial" pitchFamily="34" charset="0"/>
                <a:cs typeface="Arial" pitchFamily="34" charset="0"/>
              </a:rPr>
              <a:t>Şifre</a:t>
            </a:r>
            <a:r>
              <a:rPr lang="tr-TR" dirty="0">
                <a:latin typeface="Arial" pitchFamily="34" charset="0"/>
                <a:cs typeface="Arial" pitchFamily="34" charset="0"/>
              </a:rPr>
              <a:t>’nin oluşturulmasını bekleyin.</a:t>
            </a:r>
          </a:p>
          <a:p>
            <a:r>
              <a:rPr lang="tr-TR" b="1" dirty="0">
                <a:latin typeface="Arial" pitchFamily="34" charset="0"/>
                <a:cs typeface="Arial" pitchFamily="34" charset="0"/>
              </a:rPr>
              <a:t>Giriş</a:t>
            </a:r>
            <a:r>
              <a:rPr lang="tr-TR" dirty="0">
                <a:latin typeface="Arial" pitchFamily="34" charset="0"/>
                <a:cs typeface="Arial" pitchFamily="34" charset="0"/>
              </a:rPr>
              <a:t> butonuna tıklayarak sisteme giriş yapın.</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1_4lSZwdk2bB7Jy0Bk-6WUXw.png"/>
          <p:cNvPicPr>
            <a:picLocks noGrp="1" noChangeAspect="1"/>
          </p:cNvPicPr>
          <p:nvPr>
            <p:ph idx="1"/>
          </p:nvPr>
        </p:nvPicPr>
        <p:blipFill>
          <a:blip r:embed="rId2"/>
          <a:stretch>
            <a:fillRect/>
          </a:stretch>
        </p:blipFill>
        <p:spPr>
          <a:xfrm>
            <a:off x="457200" y="642918"/>
            <a:ext cx="8258204" cy="5857916"/>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357430"/>
            <a:ext cx="8229600" cy="1439850"/>
          </a:xfrm>
        </p:spPr>
        <p:txBody>
          <a:bodyPr>
            <a:normAutofit/>
          </a:bodyPr>
          <a:lstStyle/>
          <a:p>
            <a:r>
              <a:rPr lang="tr-TR" sz="2400" b="1" dirty="0"/>
              <a:t>4-Girdiğinizde karşınıza boş bir sayfa </a:t>
            </a:r>
            <a:r>
              <a:rPr lang="tr-TR" sz="2400" b="1" dirty="0" smtClean="0"/>
              <a:t>çıkıyor. </a:t>
            </a:r>
            <a:r>
              <a:rPr lang="tr-TR" sz="2400" b="1" dirty="0"/>
              <a:t>Sadece yukarıdaki alandan modül seçebiliyorsunuz</a:t>
            </a:r>
            <a:r>
              <a:rPr lang="tr-TR" sz="2000" dirty="0"/>
              <a:t>.</a:t>
            </a:r>
          </a:p>
        </p:txBody>
      </p:sp>
      <p:pic>
        <p:nvPicPr>
          <p:cNvPr id="4" name="3 İçerik Yer Tutucusu" descr="1_PlZRDnykKz34_7gk1fa8pQ.png"/>
          <p:cNvPicPr>
            <a:picLocks noGrp="1" noChangeAspect="1"/>
          </p:cNvPicPr>
          <p:nvPr>
            <p:ph idx="1"/>
          </p:nvPr>
        </p:nvPicPr>
        <p:blipFill>
          <a:blip r:embed="rId2"/>
          <a:stretch>
            <a:fillRect/>
          </a:stretch>
        </p:blipFill>
        <p:spPr>
          <a:xfrm>
            <a:off x="642910" y="4214818"/>
            <a:ext cx="7929618" cy="1493520"/>
          </a:xfrm>
        </p:spPr>
      </p:pic>
      <p:pic>
        <p:nvPicPr>
          <p:cNvPr id="5" name="4 Resim" descr="1_SAaZ55cuUsTOVS3lxl_fSg.png"/>
          <p:cNvPicPr>
            <a:picLocks noChangeAspect="1"/>
          </p:cNvPicPr>
          <p:nvPr/>
        </p:nvPicPr>
        <p:blipFill>
          <a:blip r:embed="rId3"/>
          <a:stretch>
            <a:fillRect/>
          </a:stretch>
        </p:blipFill>
        <p:spPr>
          <a:xfrm>
            <a:off x="500034" y="500042"/>
            <a:ext cx="8001056" cy="128588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5-E-Arşiv </a:t>
            </a:r>
            <a:r>
              <a:rPr lang="tr-TR" dirty="0" err="1"/>
              <a:t>Portala</a:t>
            </a:r>
            <a:r>
              <a:rPr lang="tr-TR" dirty="0"/>
              <a:t> girdikten sonra aşağıdaki ekran karşınıza </a:t>
            </a:r>
            <a:r>
              <a:rPr lang="tr-TR" dirty="0" smtClean="0"/>
              <a:t>çıkıyor,</a:t>
            </a:r>
            <a:endParaRPr lang="tr-TR" dirty="0"/>
          </a:p>
        </p:txBody>
      </p:sp>
      <p:pic>
        <p:nvPicPr>
          <p:cNvPr id="4" name="3 İçerik Yer Tutucusu" descr="1_7CdJTBzpBsYXACJrkHDknQ.png"/>
          <p:cNvPicPr>
            <a:picLocks noGrp="1" noChangeAspect="1"/>
          </p:cNvPicPr>
          <p:nvPr>
            <p:ph idx="1"/>
          </p:nvPr>
        </p:nvPicPr>
        <p:blipFill>
          <a:blip r:embed="rId2" cstate="print"/>
          <a:stretch>
            <a:fillRect/>
          </a:stretch>
        </p:blipFill>
        <p:spPr>
          <a:xfrm>
            <a:off x="500034" y="1928802"/>
            <a:ext cx="8229600" cy="1332753"/>
          </a:xfrm>
        </p:spPr>
      </p:pic>
      <p:sp>
        <p:nvSpPr>
          <p:cNvPr id="5" name="4 Dikdörtgen"/>
          <p:cNvSpPr/>
          <p:nvPr/>
        </p:nvSpPr>
        <p:spPr>
          <a:xfrm>
            <a:off x="2988361" y="3244334"/>
            <a:ext cx="3167277" cy="369332"/>
          </a:xfrm>
          <a:prstGeom prst="rect">
            <a:avLst/>
          </a:prstGeom>
        </p:spPr>
        <p:txBody>
          <a:bodyPr wrap="none">
            <a:spAutoFit/>
          </a:bodyPr>
          <a:lstStyle/>
          <a:p>
            <a:r>
              <a:rPr lang="tr-TR" dirty="0"/>
              <a:t>E-Belge işlemlerin seçiyorsunuz.</a:t>
            </a:r>
          </a:p>
        </p:txBody>
      </p:sp>
      <p:pic>
        <p:nvPicPr>
          <p:cNvPr id="6" name="5 Resim" descr="1_5AnvyOIX-Vay1leDCc_3Iw.png"/>
          <p:cNvPicPr>
            <a:picLocks noChangeAspect="1"/>
          </p:cNvPicPr>
          <p:nvPr/>
        </p:nvPicPr>
        <p:blipFill>
          <a:blip r:embed="rId3"/>
          <a:stretch>
            <a:fillRect/>
          </a:stretch>
        </p:blipFill>
        <p:spPr>
          <a:xfrm>
            <a:off x="571472" y="3571876"/>
            <a:ext cx="8072494" cy="298704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800" b="1" dirty="0"/>
              <a:t>6- Fatura Bilgileri Artık Fatura kesmeye başlayabiliriz. E-Arşiv Faturaya bastığınızda aşağıdaki ekranlar geliyor.</a:t>
            </a:r>
          </a:p>
        </p:txBody>
      </p:sp>
      <p:pic>
        <p:nvPicPr>
          <p:cNvPr id="4" name="3 İçerik Yer Tutucusu" descr="1_iZbyrIiuDifj2h43n62JlQ.png"/>
          <p:cNvPicPr>
            <a:picLocks noGrp="1" noChangeAspect="1"/>
          </p:cNvPicPr>
          <p:nvPr>
            <p:ph idx="1"/>
          </p:nvPr>
        </p:nvPicPr>
        <p:blipFill>
          <a:blip r:embed="rId2"/>
          <a:stretch>
            <a:fillRect/>
          </a:stretch>
        </p:blipFill>
        <p:spPr>
          <a:xfrm>
            <a:off x="457200" y="1571612"/>
            <a:ext cx="8401080" cy="4500594"/>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çerik Yer Tutucusu" descr="1_IOW5Dc-jzJyEkgq_rJkjWw.png"/>
          <p:cNvPicPr>
            <a:picLocks noGrp="1" noChangeAspect="1"/>
          </p:cNvPicPr>
          <p:nvPr>
            <p:ph idx="1"/>
          </p:nvPr>
        </p:nvPicPr>
        <p:blipFill>
          <a:blip r:embed="rId2"/>
          <a:stretch>
            <a:fillRect/>
          </a:stretch>
        </p:blipFill>
        <p:spPr>
          <a:xfrm>
            <a:off x="571472" y="2071678"/>
            <a:ext cx="3929090" cy="2571768"/>
          </a:xfrm>
        </p:spPr>
      </p:pic>
      <p:sp>
        <p:nvSpPr>
          <p:cNvPr id="4" name="1 Başlık"/>
          <p:cNvSpPr>
            <a:spLocks noGrp="1"/>
          </p:cNvSpPr>
          <p:nvPr>
            <p:ph type="title"/>
          </p:nvPr>
        </p:nvSpPr>
        <p:spPr>
          <a:xfrm>
            <a:off x="457200" y="274638"/>
            <a:ext cx="8229600" cy="1143000"/>
          </a:xfrm>
        </p:spPr>
        <p:txBody>
          <a:bodyPr>
            <a:normAutofit fontScale="90000"/>
          </a:bodyPr>
          <a:lstStyle/>
          <a:p>
            <a:r>
              <a:rPr lang="tr-TR" dirty="0"/>
              <a:t>Döviz Cinsi ve Fatura Tipi seçebiliyorsunuz</a:t>
            </a:r>
          </a:p>
        </p:txBody>
      </p:sp>
      <p:pic>
        <p:nvPicPr>
          <p:cNvPr id="7" name="6 Resim" descr="1_5-LlGQoi5DkTduTFwrdgGA.png"/>
          <p:cNvPicPr>
            <a:picLocks noChangeAspect="1"/>
          </p:cNvPicPr>
          <p:nvPr/>
        </p:nvPicPr>
        <p:blipFill>
          <a:blip r:embed="rId3"/>
          <a:stretch>
            <a:fillRect/>
          </a:stretch>
        </p:blipFill>
        <p:spPr>
          <a:xfrm>
            <a:off x="4857752" y="2071678"/>
            <a:ext cx="3929090" cy="2571768"/>
          </a:xfrm>
          <a:prstGeom prst="rect">
            <a:avLst/>
          </a:prstGeom>
        </p:spPr>
      </p:pic>
      <p:sp>
        <p:nvSpPr>
          <p:cNvPr id="8" name="7 Dikdörtgen"/>
          <p:cNvSpPr/>
          <p:nvPr/>
        </p:nvSpPr>
        <p:spPr>
          <a:xfrm>
            <a:off x="714348" y="5214950"/>
            <a:ext cx="8143932" cy="677108"/>
          </a:xfrm>
          <a:prstGeom prst="rect">
            <a:avLst/>
          </a:prstGeom>
        </p:spPr>
        <p:txBody>
          <a:bodyPr wrap="square">
            <a:spAutoFit/>
          </a:bodyPr>
          <a:lstStyle/>
          <a:p>
            <a:r>
              <a:rPr lang="tr-TR" dirty="0" smtClean="0">
                <a:solidFill>
                  <a:srgbClr val="FF0000"/>
                </a:solidFill>
              </a:rPr>
              <a:t>ÖNEMLİ NOT:</a:t>
            </a:r>
          </a:p>
          <a:p>
            <a:r>
              <a:rPr lang="tr-TR" sz="2000" b="1" dirty="0" smtClean="0"/>
              <a:t>Dövizli </a:t>
            </a:r>
            <a:r>
              <a:rPr lang="tr-TR" sz="2000" b="1" dirty="0"/>
              <a:t>fatura keseceğimiz zaman kuru kendimiz yazıyoruz.</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800" b="1" dirty="0"/>
              <a:t/>
            </a:r>
            <a:br>
              <a:rPr lang="tr-TR" sz="2800" b="1" dirty="0"/>
            </a:br>
            <a:r>
              <a:rPr lang="tr-TR" sz="2800" b="1" dirty="0" smtClean="0"/>
              <a:t> </a:t>
            </a:r>
            <a:br>
              <a:rPr lang="tr-TR" sz="2800" b="1" dirty="0" smtClean="0"/>
            </a:br>
            <a:r>
              <a:rPr lang="tr-TR" sz="2800" b="1" dirty="0" smtClean="0">
                <a:latin typeface="Arial" pitchFamily="34" charset="0"/>
                <a:cs typeface="Arial" pitchFamily="34" charset="0"/>
              </a:rPr>
              <a:t>7-Sipariş Bilgileri bölümü boş geçebilirsiniz denemek için 1 yazdım. Eğer zaten bir hizmet satışı yapıyorsanız irsaliye bölümü sizi ilgilendirmiyor. </a:t>
            </a:r>
            <a:r>
              <a:rPr lang="tr-TR" sz="2800" b="1" dirty="0" smtClean="0"/>
              <a:t/>
            </a:r>
            <a:br>
              <a:rPr lang="tr-TR" sz="2800" b="1" dirty="0" smtClean="0"/>
            </a:br>
            <a:endParaRPr lang="tr-TR" sz="2800" b="1" dirty="0"/>
          </a:p>
        </p:txBody>
      </p:sp>
      <p:pic>
        <p:nvPicPr>
          <p:cNvPr id="4" name="3 İçerik Yer Tutucusu" descr="1_fX-7YCo99s7U26uWyE6emA.png"/>
          <p:cNvPicPr>
            <a:picLocks noGrp="1" noChangeAspect="1"/>
          </p:cNvPicPr>
          <p:nvPr>
            <p:ph idx="1"/>
          </p:nvPr>
        </p:nvPicPr>
        <p:blipFill>
          <a:blip r:embed="rId2"/>
          <a:stretch>
            <a:fillRect/>
          </a:stretch>
        </p:blipFill>
        <p:spPr>
          <a:xfrm>
            <a:off x="457200" y="2266392"/>
            <a:ext cx="8229600" cy="3662937"/>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400" b="1" dirty="0">
                <a:latin typeface="Arial" pitchFamily="34" charset="0"/>
                <a:cs typeface="Arial" pitchFamily="34" charset="0"/>
              </a:rPr>
              <a:t>8-Alıcı Bilgileri- </a:t>
            </a:r>
            <a:r>
              <a:rPr lang="tr-TR" sz="2400" dirty="0">
                <a:latin typeface="Arial" pitchFamily="34" charset="0"/>
                <a:cs typeface="Arial" pitchFamily="34" charset="0"/>
              </a:rPr>
              <a:t>Fatura keseceğiniz kişinin T.C. Numarasını yazdığınızda karşı tarafın bilgileri ve vergi dairesi kendiliğinden geliyor.</a:t>
            </a:r>
          </a:p>
        </p:txBody>
      </p:sp>
      <p:pic>
        <p:nvPicPr>
          <p:cNvPr id="7" name="6 İçerik Yer Tutucusu" descr="YENİİ.png"/>
          <p:cNvPicPr>
            <a:picLocks noGrp="1" noChangeAspect="1"/>
          </p:cNvPicPr>
          <p:nvPr>
            <p:ph idx="1"/>
          </p:nvPr>
        </p:nvPicPr>
        <p:blipFill>
          <a:blip r:embed="rId2"/>
          <a:stretch>
            <a:fillRect/>
          </a:stretch>
        </p:blipFill>
        <p:spPr>
          <a:xfrm>
            <a:off x="642910" y="1643050"/>
            <a:ext cx="8001056" cy="37442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just"/>
            <a:r>
              <a:rPr lang="tr-TR" sz="1400" b="1" dirty="0" smtClean="0">
                <a:latin typeface="Arial Black" pitchFamily="34" charset="0"/>
              </a:rPr>
              <a:t/>
            </a:r>
            <a:br>
              <a:rPr lang="tr-TR" sz="1400" b="1" dirty="0" smtClean="0">
                <a:latin typeface="Arial Black" pitchFamily="34" charset="0"/>
              </a:rPr>
            </a:br>
            <a:r>
              <a:rPr lang="tr-TR" sz="1400" b="1" dirty="0">
                <a:latin typeface="Arial Black" pitchFamily="34" charset="0"/>
              </a:rPr>
              <a:t/>
            </a:r>
            <a:br>
              <a:rPr lang="tr-TR" sz="1400" b="1" dirty="0">
                <a:latin typeface="Arial Black" pitchFamily="34" charset="0"/>
              </a:rPr>
            </a:br>
            <a:r>
              <a:rPr lang="tr-TR" sz="1400" b="1" dirty="0" smtClean="0">
                <a:latin typeface="Arial Black" pitchFamily="34" charset="0"/>
              </a:rPr>
              <a:t/>
            </a:r>
            <a:br>
              <a:rPr lang="tr-TR" sz="1400" b="1" dirty="0" smtClean="0">
                <a:latin typeface="Arial Black" pitchFamily="34" charset="0"/>
              </a:rPr>
            </a:br>
            <a:r>
              <a:rPr lang="tr-TR" sz="2000" dirty="0" smtClean="0">
                <a:latin typeface="Arial" pitchFamily="34" charset="0"/>
                <a:cs typeface="Arial" pitchFamily="34" charset="0"/>
              </a:rPr>
              <a:t>9. Mal ve Hizmet Bilgileri. Bu alanda satır ekle diyerek ilerliyoruz. Burada ekranın biraz toparlanması gerekli, vergileri seçtiğinizde sayfaya sığmıyor, yanlara doğru kayıyor ve gözükmüyor. Mesela Ülkeyi seçmeyi unutunca geri dönemiyorsunuz baştan girmeniz gerekiyor v.b.Ayrıca şu an için katma değer vergisi ve oranlarını ben göremedim. Faturanızın birimi v.b. hususlar bu ekranda seçilebiliyor. </a:t>
            </a:r>
            <a:r>
              <a:rPr lang="tr-TR" sz="1400" dirty="0">
                <a:latin typeface="Arial Black" pitchFamily="34" charset="0"/>
              </a:rPr>
              <a:t/>
            </a:r>
            <a:br>
              <a:rPr lang="tr-TR" sz="1400" dirty="0">
                <a:latin typeface="Arial Black" pitchFamily="34" charset="0"/>
              </a:rPr>
            </a:br>
            <a:r>
              <a:rPr lang="tr-TR" sz="1400" dirty="0" smtClean="0">
                <a:latin typeface="Arial Black" pitchFamily="34" charset="0"/>
              </a:rPr>
              <a:t/>
            </a:r>
            <a:br>
              <a:rPr lang="tr-TR" sz="1400" dirty="0" smtClean="0">
                <a:latin typeface="Arial Black" pitchFamily="34" charset="0"/>
              </a:rPr>
            </a:br>
            <a:endParaRPr lang="tr-TR" sz="1400" dirty="0">
              <a:latin typeface="Arial Black" pitchFamily="34" charset="0"/>
            </a:endParaRPr>
          </a:p>
        </p:txBody>
      </p:sp>
      <p:pic>
        <p:nvPicPr>
          <p:cNvPr id="5" name="4 İçerik Yer Tutucusu" descr="1_W87h-LfFAJXg7A-gZ_poNg.png"/>
          <p:cNvPicPr>
            <a:picLocks noGrp="1" noChangeAspect="1"/>
          </p:cNvPicPr>
          <p:nvPr>
            <p:ph idx="1"/>
          </p:nvPr>
        </p:nvPicPr>
        <p:blipFill>
          <a:blip r:embed="rId2"/>
          <a:stretch>
            <a:fillRect/>
          </a:stretch>
        </p:blipFill>
        <p:spPr>
          <a:xfrm>
            <a:off x="457200" y="2428868"/>
            <a:ext cx="8229600" cy="2714644"/>
          </a:xfrm>
        </p:spPr>
      </p:pic>
      <p:sp>
        <p:nvSpPr>
          <p:cNvPr id="4" name="3 Dikdörtgen"/>
          <p:cNvSpPr/>
          <p:nvPr/>
        </p:nvSpPr>
        <p:spPr>
          <a:xfrm>
            <a:off x="571472" y="6286520"/>
            <a:ext cx="8143932" cy="369332"/>
          </a:xfrm>
          <a:prstGeom prst="rect">
            <a:avLst/>
          </a:prstGeom>
        </p:spPr>
        <p:txBody>
          <a:bodyPr wrap="square">
            <a:spAutoFit/>
          </a:bodyPr>
          <a:lstStyle/>
          <a:p>
            <a:r>
              <a:rPr lang="tr-TR" dirty="0">
                <a:latin typeface="Arial" pitchFamily="34" charset="0"/>
                <a:cs typeface="Arial" pitchFamily="34" charset="0"/>
              </a:rPr>
              <a:t>Vergi Alanından Fatura üzerinde olması gereken vergiyi seçiyorsunuz.</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çerik Yer Tutucusu" descr="1_MN-h4E2P-kwLlGlU7f6Akg.png"/>
          <p:cNvPicPr>
            <a:picLocks noGrp="1" noChangeAspect="1"/>
          </p:cNvPicPr>
          <p:nvPr>
            <p:ph idx="1"/>
          </p:nvPr>
        </p:nvPicPr>
        <p:blipFill>
          <a:blip r:embed="rId2"/>
          <a:stretch>
            <a:fillRect/>
          </a:stretch>
        </p:blipFill>
        <p:spPr>
          <a:xfrm>
            <a:off x="428596" y="357166"/>
            <a:ext cx="8229600" cy="2286016"/>
          </a:xfrm>
        </p:spPr>
      </p:pic>
      <p:sp>
        <p:nvSpPr>
          <p:cNvPr id="716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Şu an için katma değer vergisini göremedim. Sayfanın üstünde fatura tipi satış aşağıda ise kdv yi seçeceğiz sistem tamamlandığında</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  </a:t>
            </a:r>
            <a:endParaRPr kumimoji="0" lang="tr-TR" sz="286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600" b="0" i="0" u="none" strike="noStrike" cap="none" normalizeH="0" baseline="0" smtClean="0">
                <a:ln>
                  <a:noFill/>
                </a:ln>
                <a:solidFill>
                  <a:schemeClr val="tx1"/>
                </a:solidFill>
                <a:effectLst/>
                <a:latin typeface="Arial" charset="0"/>
                <a:cs typeface="Arial" charset="0"/>
              </a:rPr>
              <a:t/>
            </a:r>
            <a:br>
              <a:rPr kumimoji="0" lang="tr-TR" sz="28600" b="0" i="0" u="none" strike="noStrike" cap="none" normalizeH="0" baseline="0" smtClean="0">
                <a:ln>
                  <a:noFill/>
                </a:ln>
                <a:solidFill>
                  <a:schemeClr val="tx1"/>
                </a:solidFill>
                <a:effectLst/>
                <a:latin typeface="Arial" charset="0"/>
                <a:cs typeface="Arial" charset="0"/>
              </a:rPr>
            </a:br>
            <a:endParaRPr kumimoji="0" lang="tr-TR" sz="28600" b="0" i="0" u="none" strike="noStrike" cap="none" normalizeH="0" baseline="0" smtClean="0">
              <a:ln>
                <a:noFill/>
              </a:ln>
              <a:solidFill>
                <a:schemeClr val="tx1"/>
              </a:solidFill>
              <a:effectLst/>
              <a:latin typeface="Arial" charset="0"/>
              <a:cs typeface="Arial" charset="0"/>
            </a:endParaRPr>
          </a:p>
        </p:txBody>
      </p:sp>
      <p:sp>
        <p:nvSpPr>
          <p:cNvPr id="7171"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Şu an için katma değer vergisini göremedim. Sayfanın üstünde fatura tipi satış aşağıda ise kdv yi seçeceğiz sistem tamamlandığında</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  </a:t>
            </a:r>
            <a:endParaRPr kumimoji="0" lang="tr-TR" sz="286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600" b="0" i="0" u="none" strike="noStrike" cap="none" normalizeH="0" baseline="0" smtClean="0">
                <a:ln>
                  <a:noFill/>
                </a:ln>
                <a:solidFill>
                  <a:schemeClr val="tx1"/>
                </a:solidFill>
                <a:effectLst/>
                <a:latin typeface="Arial" charset="0"/>
                <a:cs typeface="Arial" charset="0"/>
              </a:rPr>
              <a:t/>
            </a:r>
            <a:br>
              <a:rPr kumimoji="0" lang="tr-TR" sz="28600" b="0" i="0" u="none" strike="noStrike" cap="none" normalizeH="0" baseline="0" smtClean="0">
                <a:ln>
                  <a:noFill/>
                </a:ln>
                <a:solidFill>
                  <a:schemeClr val="tx1"/>
                </a:solidFill>
                <a:effectLst/>
                <a:latin typeface="Arial" charset="0"/>
                <a:cs typeface="Arial" charset="0"/>
              </a:rPr>
            </a:br>
            <a:endParaRPr kumimoji="0" lang="tr-TR" sz="28600" b="0" i="0" u="none" strike="noStrike" cap="none" normalizeH="0" baseline="0" smtClean="0">
              <a:ln>
                <a:noFill/>
              </a:ln>
              <a:solidFill>
                <a:schemeClr val="tx1"/>
              </a:solidFill>
              <a:effectLst/>
              <a:latin typeface="Arial" charset="0"/>
              <a:cs typeface="Arial" charset="0"/>
            </a:endParaRPr>
          </a:p>
        </p:txBody>
      </p:sp>
      <p:sp>
        <p:nvSpPr>
          <p:cNvPr id="717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Şu an için katma değer vergisini göremedim. Sayfanın üstünde fatura tipi satış aşağıda ise kdv yi seçeceğiz sistem tamamlandığında</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  </a:t>
            </a:r>
            <a:endParaRPr kumimoji="0" lang="tr-TR" sz="286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600" b="0" i="0" u="none" strike="noStrike" cap="none" normalizeH="0" baseline="0" smtClean="0">
                <a:ln>
                  <a:noFill/>
                </a:ln>
                <a:solidFill>
                  <a:schemeClr val="tx1"/>
                </a:solidFill>
                <a:effectLst/>
                <a:latin typeface="Arial" charset="0"/>
                <a:cs typeface="Arial" charset="0"/>
              </a:rPr>
              <a:t/>
            </a:r>
            <a:br>
              <a:rPr kumimoji="0" lang="tr-TR" sz="28600" b="0" i="0" u="none" strike="noStrike" cap="none" normalizeH="0" baseline="0" smtClean="0">
                <a:ln>
                  <a:noFill/>
                </a:ln>
                <a:solidFill>
                  <a:schemeClr val="tx1"/>
                </a:solidFill>
                <a:effectLst/>
                <a:latin typeface="Arial" charset="0"/>
                <a:cs typeface="Arial" charset="0"/>
              </a:rPr>
            </a:br>
            <a:endParaRPr kumimoji="0" lang="tr-TR" sz="28600" b="0" i="0" u="none" strike="noStrike" cap="none" normalizeH="0" baseline="0" smtClean="0">
              <a:ln>
                <a:noFill/>
              </a:ln>
              <a:solidFill>
                <a:schemeClr val="tx1"/>
              </a:solidFill>
              <a:effectLst/>
              <a:latin typeface="Arial" charset="0"/>
              <a:cs typeface="Arial" charset="0"/>
            </a:endParaRPr>
          </a:p>
        </p:txBody>
      </p:sp>
      <p:sp>
        <p:nvSpPr>
          <p:cNvPr id="13" name="12 Dikdörtgen"/>
          <p:cNvSpPr/>
          <p:nvPr/>
        </p:nvSpPr>
        <p:spPr>
          <a:xfrm>
            <a:off x="428596" y="2857496"/>
            <a:ext cx="8143932" cy="646331"/>
          </a:xfrm>
          <a:prstGeom prst="rect">
            <a:avLst/>
          </a:prstGeom>
        </p:spPr>
        <p:txBody>
          <a:bodyPr wrap="square">
            <a:spAutoFit/>
          </a:bodyPr>
          <a:lstStyle/>
          <a:p>
            <a:r>
              <a:rPr lang="tr-TR" dirty="0">
                <a:latin typeface="Arial" pitchFamily="34" charset="0"/>
                <a:cs typeface="Arial" pitchFamily="34" charset="0"/>
              </a:rPr>
              <a:t>Şu an için katma değer vergisini göremedim. Sayfanın üstünde fatura tipi satış aşağıda ise </a:t>
            </a:r>
            <a:r>
              <a:rPr lang="tr-TR" dirty="0" err="1">
                <a:latin typeface="Arial" pitchFamily="34" charset="0"/>
                <a:cs typeface="Arial" pitchFamily="34" charset="0"/>
              </a:rPr>
              <a:t>kdv</a:t>
            </a:r>
            <a:r>
              <a:rPr lang="tr-TR" dirty="0">
                <a:latin typeface="Arial" pitchFamily="34" charset="0"/>
                <a:cs typeface="Arial" pitchFamily="34" charset="0"/>
              </a:rPr>
              <a:t> </a:t>
            </a:r>
            <a:r>
              <a:rPr lang="tr-TR" dirty="0" err="1">
                <a:latin typeface="Arial" pitchFamily="34" charset="0"/>
                <a:cs typeface="Arial" pitchFamily="34" charset="0"/>
              </a:rPr>
              <a:t>yi</a:t>
            </a:r>
            <a:r>
              <a:rPr lang="tr-TR" dirty="0">
                <a:latin typeface="Arial" pitchFamily="34" charset="0"/>
                <a:cs typeface="Arial" pitchFamily="34" charset="0"/>
              </a:rPr>
              <a:t> seçeceğiz sistem tamamlandığında</a:t>
            </a:r>
          </a:p>
        </p:txBody>
      </p:sp>
      <p:pic>
        <p:nvPicPr>
          <p:cNvPr id="15" name="14 Resim" descr="1_o1tEw80q86VDdpKTGwALxw.png"/>
          <p:cNvPicPr>
            <a:picLocks noChangeAspect="1"/>
          </p:cNvPicPr>
          <p:nvPr/>
        </p:nvPicPr>
        <p:blipFill>
          <a:blip r:embed="rId3"/>
          <a:stretch>
            <a:fillRect/>
          </a:stretch>
        </p:blipFill>
        <p:spPr>
          <a:xfrm>
            <a:off x="357158" y="3643314"/>
            <a:ext cx="8215370" cy="2464122"/>
          </a:xfrm>
          <a:prstGeom prst="rect">
            <a:avLst/>
          </a:prstGeom>
        </p:spPr>
      </p:pic>
      <p:sp>
        <p:nvSpPr>
          <p:cNvPr id="717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Bu hatayı aldığınızda silmek için tekrar yukarı dönemiyorsunuz.</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  </a:t>
            </a:r>
            <a:endParaRPr kumimoji="0" lang="tr-TR" sz="556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55600" b="0" i="0" u="none" strike="noStrike" cap="none" normalizeH="0" baseline="0" smtClean="0">
                <a:ln>
                  <a:noFill/>
                </a:ln>
                <a:solidFill>
                  <a:schemeClr val="tx1"/>
                </a:solidFill>
                <a:effectLst/>
                <a:latin typeface="Arial" charset="0"/>
                <a:cs typeface="Arial" charset="0"/>
              </a:rPr>
              <a:t/>
            </a:r>
            <a:br>
              <a:rPr kumimoji="0" lang="tr-TR" sz="55600" b="0" i="0" u="none" strike="noStrike" cap="none" normalizeH="0" baseline="0" smtClean="0">
                <a:ln>
                  <a:noFill/>
                </a:ln>
                <a:solidFill>
                  <a:schemeClr val="tx1"/>
                </a:solidFill>
                <a:effectLst/>
                <a:latin typeface="Arial" charset="0"/>
                <a:cs typeface="Arial" charset="0"/>
              </a:rPr>
            </a:br>
            <a:endParaRPr kumimoji="0" lang="tr-TR" sz="55600" b="0" i="0" u="none" strike="noStrike" cap="none" normalizeH="0" baseline="0" smtClean="0">
              <a:ln>
                <a:noFill/>
              </a:ln>
              <a:solidFill>
                <a:schemeClr val="tx1"/>
              </a:solidFill>
              <a:effectLst/>
              <a:latin typeface="Arial" charset="0"/>
              <a:cs typeface="Arial" charset="0"/>
            </a:endParaRPr>
          </a:p>
        </p:txBody>
      </p:sp>
      <p:sp>
        <p:nvSpPr>
          <p:cNvPr id="20" name="19 Dikdörtgen"/>
          <p:cNvSpPr/>
          <p:nvPr/>
        </p:nvSpPr>
        <p:spPr>
          <a:xfrm>
            <a:off x="357158" y="6357958"/>
            <a:ext cx="8215370" cy="369332"/>
          </a:xfrm>
          <a:prstGeom prst="rect">
            <a:avLst/>
          </a:prstGeom>
        </p:spPr>
        <p:txBody>
          <a:bodyPr wrap="square">
            <a:spAutoFit/>
          </a:bodyPr>
          <a:lstStyle/>
          <a:p>
            <a:r>
              <a:rPr lang="tr-TR" b="1" dirty="0" smtClean="0">
                <a:latin typeface="Arial Black" pitchFamily="34" charset="0"/>
              </a:rPr>
              <a:t>Bu hatayı aldığınızda silmek için tekrar yukarı dönemiyorsunuz.</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dirty="0" smtClean="0"/>
              <a:t/>
            </a:r>
            <a:br>
              <a:rPr lang="tr-TR" dirty="0" smtClean="0"/>
            </a:br>
            <a:endParaRPr lang="tr-TR" dirty="0" smtClean="0"/>
          </a:p>
          <a:p>
            <a:pPr>
              <a:buNone/>
            </a:pPr>
            <a:endParaRPr lang="tr-TR" dirty="0"/>
          </a:p>
        </p:txBody>
      </p:sp>
      <p:pic>
        <p:nvPicPr>
          <p:cNvPr id="4" name="3 Resim" descr="1__Zl87nkFXf5BN6sNq6CcHA.png"/>
          <p:cNvPicPr>
            <a:picLocks noChangeAspect="1"/>
          </p:cNvPicPr>
          <p:nvPr/>
        </p:nvPicPr>
        <p:blipFill>
          <a:blip r:embed="rId2"/>
          <a:stretch>
            <a:fillRect/>
          </a:stretch>
        </p:blipFill>
        <p:spPr>
          <a:xfrm>
            <a:off x="357158" y="142853"/>
            <a:ext cx="8143932" cy="3643338"/>
          </a:xfrm>
          <a:prstGeom prst="rect">
            <a:avLst/>
          </a:prstGeom>
        </p:spPr>
      </p:pic>
      <p:sp>
        <p:nvSpPr>
          <p:cNvPr id="614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Fatura bilgilerini de bu ekrana girdikten sonra oluştura basıyorsunuz.</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  </a:t>
            </a:r>
            <a:endParaRPr kumimoji="0" lang="tr-TR" sz="259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5900" b="0" i="0" u="none" strike="noStrike" cap="none" normalizeH="0" baseline="0" smtClean="0">
                <a:ln>
                  <a:noFill/>
                </a:ln>
                <a:solidFill>
                  <a:schemeClr val="tx1"/>
                </a:solidFill>
                <a:effectLst/>
                <a:latin typeface="Arial" charset="0"/>
                <a:cs typeface="Arial" charset="0"/>
              </a:rPr>
              <a:t/>
            </a:r>
            <a:br>
              <a:rPr kumimoji="0" lang="tr-TR" sz="25900" b="0" i="0" u="none" strike="noStrike" cap="none" normalizeH="0" baseline="0" smtClean="0">
                <a:ln>
                  <a:noFill/>
                </a:ln>
                <a:solidFill>
                  <a:schemeClr val="tx1"/>
                </a:solidFill>
                <a:effectLst/>
                <a:latin typeface="Arial" charset="0"/>
                <a:cs typeface="Arial" charset="0"/>
              </a:rPr>
            </a:br>
            <a:endParaRPr kumimoji="0" lang="tr-TR" sz="25900" b="0" i="0" u="none" strike="noStrike" cap="none" normalizeH="0" baseline="0" smtClean="0">
              <a:ln>
                <a:noFill/>
              </a:ln>
              <a:solidFill>
                <a:schemeClr val="tx1"/>
              </a:solidFill>
              <a:effectLst/>
              <a:latin typeface="Arial" charset="0"/>
              <a:cs typeface="Arial" charset="0"/>
            </a:endParaRPr>
          </a:p>
        </p:txBody>
      </p:sp>
      <p:sp>
        <p:nvSpPr>
          <p:cNvPr id="7" name="6 Dikdörtgen"/>
          <p:cNvSpPr/>
          <p:nvPr/>
        </p:nvSpPr>
        <p:spPr>
          <a:xfrm>
            <a:off x="357158" y="4071942"/>
            <a:ext cx="8143932" cy="954107"/>
          </a:xfrm>
          <a:prstGeom prst="rect">
            <a:avLst/>
          </a:prstGeom>
        </p:spPr>
        <p:txBody>
          <a:bodyPr wrap="square">
            <a:spAutoFit/>
          </a:bodyPr>
          <a:lstStyle/>
          <a:p>
            <a:r>
              <a:rPr lang="tr-TR" sz="2800" dirty="0" smtClean="0">
                <a:latin typeface="Arial Black" pitchFamily="34" charset="0"/>
              </a:rPr>
              <a:t>Fatura bilgilerini de bu ekrana girdikten sonra oluştura basıyorsunuz.</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endParaRPr lang="tr-TR" dirty="0" smtClean="0"/>
          </a:p>
          <a:p>
            <a:pPr>
              <a:buNone/>
            </a:pPr>
            <a:r>
              <a:rPr lang="tr-TR" dirty="0" smtClean="0"/>
              <a:t/>
            </a:r>
            <a:br>
              <a:rPr lang="tr-TR" dirty="0" smtClean="0"/>
            </a:br>
            <a:endParaRPr lang="tr-TR" dirty="0"/>
          </a:p>
        </p:txBody>
      </p:sp>
      <p:pic>
        <p:nvPicPr>
          <p:cNvPr id="4" name="3 Resim" descr="1_LdkiuhLMfsaGPLnQ2EyJDw.png"/>
          <p:cNvPicPr>
            <a:picLocks noChangeAspect="1"/>
          </p:cNvPicPr>
          <p:nvPr/>
        </p:nvPicPr>
        <p:blipFill>
          <a:blip r:embed="rId2"/>
          <a:stretch>
            <a:fillRect/>
          </a:stretch>
        </p:blipFill>
        <p:spPr>
          <a:xfrm>
            <a:off x="571472" y="357166"/>
            <a:ext cx="8072494" cy="3291840"/>
          </a:xfrm>
          <a:prstGeom prst="rect">
            <a:avLst/>
          </a:prstGeom>
        </p:spPr>
      </p:pic>
      <p:sp>
        <p:nvSpPr>
          <p:cNvPr id="5" name="4 Dikdörtgen"/>
          <p:cNvSpPr/>
          <p:nvPr/>
        </p:nvSpPr>
        <p:spPr>
          <a:xfrm>
            <a:off x="571472" y="4143380"/>
            <a:ext cx="8072494" cy="369332"/>
          </a:xfrm>
          <a:prstGeom prst="rect">
            <a:avLst/>
          </a:prstGeom>
        </p:spPr>
        <p:txBody>
          <a:bodyPr wrap="square">
            <a:spAutoFit/>
          </a:bodyPr>
          <a:lstStyle/>
          <a:p>
            <a:r>
              <a:rPr lang="tr-TR" dirty="0"/>
              <a:t>Oluştura bastıktan sonra karşınıza bu pop </a:t>
            </a:r>
            <a:r>
              <a:rPr lang="tr-TR" dirty="0" err="1"/>
              <a:t>up</a:t>
            </a:r>
            <a:r>
              <a:rPr lang="tr-TR" dirty="0"/>
              <a:t> geliyor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1_WcBJp8cdKpgORjqCkIXnDg.png"/>
          <p:cNvPicPr>
            <a:picLocks noChangeAspect="1"/>
          </p:cNvPicPr>
          <p:nvPr/>
        </p:nvPicPr>
        <p:blipFill>
          <a:blip r:embed="rId2"/>
          <a:stretch>
            <a:fillRect/>
          </a:stretch>
        </p:blipFill>
        <p:spPr>
          <a:xfrm>
            <a:off x="285720" y="500042"/>
            <a:ext cx="8715436" cy="1751154"/>
          </a:xfrm>
          <a:prstGeom prst="rect">
            <a:avLst/>
          </a:prstGeom>
        </p:spPr>
      </p:pic>
      <p:sp>
        <p:nvSpPr>
          <p:cNvPr id="5" name="4 Dikdörtgen"/>
          <p:cNvSpPr/>
          <p:nvPr/>
        </p:nvSpPr>
        <p:spPr>
          <a:xfrm>
            <a:off x="357158" y="2357430"/>
            <a:ext cx="8501121" cy="461665"/>
          </a:xfrm>
          <a:prstGeom prst="rect">
            <a:avLst/>
          </a:prstGeom>
        </p:spPr>
        <p:txBody>
          <a:bodyPr wrap="square">
            <a:spAutoFit/>
          </a:bodyPr>
          <a:lstStyle/>
          <a:p>
            <a:r>
              <a:rPr lang="tr-TR" sz="2400" dirty="0">
                <a:latin typeface="Arial" pitchFamily="34" charset="0"/>
                <a:cs typeface="Arial" pitchFamily="34" charset="0"/>
              </a:rPr>
              <a:t>Taslaklar alanında faturalar böyle gözüküyor</a:t>
            </a:r>
          </a:p>
        </p:txBody>
      </p:sp>
      <p:sp>
        <p:nvSpPr>
          <p:cNvPr id="6" name="5 Dikdörtgen"/>
          <p:cNvSpPr/>
          <p:nvPr/>
        </p:nvSpPr>
        <p:spPr>
          <a:xfrm>
            <a:off x="357158" y="3000372"/>
            <a:ext cx="8215370" cy="923330"/>
          </a:xfrm>
          <a:prstGeom prst="rect">
            <a:avLst/>
          </a:prstGeom>
        </p:spPr>
        <p:txBody>
          <a:bodyPr wrap="square">
            <a:spAutoFit/>
          </a:bodyPr>
          <a:lstStyle/>
          <a:p>
            <a:r>
              <a:rPr lang="tr-TR" b="1" dirty="0">
                <a:latin typeface="Arial" pitchFamily="34" charset="0"/>
                <a:cs typeface="Arial" pitchFamily="34" charset="0"/>
              </a:rPr>
              <a:t>Faturayı onaylamak için yukarıdaki seçeneklerden birine </a:t>
            </a:r>
          </a:p>
          <a:p>
            <a:r>
              <a:rPr lang="tr-TR" b="1" dirty="0" smtClean="0">
                <a:latin typeface="Arial" pitchFamily="34" charset="0"/>
                <a:cs typeface="Arial" pitchFamily="34" charset="0"/>
              </a:rPr>
              <a:t>işaretlemek </a:t>
            </a:r>
            <a:r>
              <a:rPr lang="tr-TR" b="1" dirty="0">
                <a:latin typeface="Arial" pitchFamily="34" charset="0"/>
                <a:cs typeface="Arial" pitchFamily="34" charset="0"/>
              </a:rPr>
              <a:t>gerekli.Gelir İdaresinin Mali </a:t>
            </a:r>
            <a:r>
              <a:rPr lang="tr-TR" b="1" dirty="0" err="1">
                <a:latin typeface="Arial" pitchFamily="34" charset="0"/>
                <a:cs typeface="Arial" pitchFamily="34" charset="0"/>
              </a:rPr>
              <a:t>Mühürü</a:t>
            </a:r>
            <a:r>
              <a:rPr lang="tr-TR" b="1" dirty="0">
                <a:latin typeface="Arial" pitchFamily="34" charset="0"/>
                <a:cs typeface="Arial" pitchFamily="34" charset="0"/>
              </a:rPr>
              <a:t> ile ek bir maliyet olmadan faturayı onaylayabileceksiniz.</a:t>
            </a:r>
          </a:p>
        </p:txBody>
      </p:sp>
      <p:pic>
        <p:nvPicPr>
          <p:cNvPr id="7" name="6 Resim" descr="1_PU6X9SFeBNA4BV0DauPmPQ.png"/>
          <p:cNvPicPr>
            <a:picLocks noChangeAspect="1"/>
          </p:cNvPicPr>
          <p:nvPr/>
        </p:nvPicPr>
        <p:blipFill>
          <a:blip r:embed="rId3"/>
          <a:stretch>
            <a:fillRect/>
          </a:stretch>
        </p:blipFill>
        <p:spPr>
          <a:xfrm>
            <a:off x="0" y="4000504"/>
            <a:ext cx="9144000" cy="854316"/>
          </a:xfrm>
          <a:prstGeom prst="rect">
            <a:avLst/>
          </a:prstGeom>
        </p:spPr>
      </p:pic>
      <p:sp>
        <p:nvSpPr>
          <p:cNvPr id="8" name="7 Dikdörtgen"/>
          <p:cNvSpPr/>
          <p:nvPr/>
        </p:nvSpPr>
        <p:spPr>
          <a:xfrm>
            <a:off x="214282" y="5357826"/>
            <a:ext cx="8715436" cy="646331"/>
          </a:xfrm>
          <a:prstGeom prst="rect">
            <a:avLst/>
          </a:prstGeom>
        </p:spPr>
        <p:txBody>
          <a:bodyPr wrap="square">
            <a:spAutoFit/>
          </a:bodyPr>
          <a:lstStyle/>
          <a:p>
            <a:r>
              <a:rPr lang="tr-TR" dirty="0" smtClean="0">
                <a:latin typeface="Arial" pitchFamily="34" charset="0"/>
                <a:cs typeface="Arial" pitchFamily="34" charset="0"/>
              </a:rPr>
              <a:t>Böyle bir uyarı da var. Demek ki imzalama aracı diye bir şey olacak. Bağlantıya basınca </a:t>
            </a:r>
            <a:r>
              <a:rPr lang="tr-TR" dirty="0" smtClean="0">
                <a:latin typeface="Arial" pitchFamily="34" charset="0"/>
                <a:cs typeface="Arial" pitchFamily="34" charset="0"/>
                <a:hlinkClick r:id="rId4"/>
              </a:rPr>
              <a:t>https://ebelge.gib.gov.tr/anasayfa.html</a:t>
            </a:r>
            <a:r>
              <a:rPr lang="tr-TR" dirty="0" smtClean="0">
                <a:latin typeface="Arial" pitchFamily="34" charset="0"/>
                <a:cs typeface="Arial" pitchFamily="34" charset="0"/>
              </a:rPr>
              <a:t> sayfasına gidiyor.</a:t>
            </a:r>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3238500" cy="0"/>
          </a:xfrm>
          <a:prstGeom prst="rect">
            <a:avLst/>
          </a:prstGeom>
          <a:solidFill>
            <a:srgbClr val="FFFFFF"/>
          </a:solidFill>
          <a:ln w="9525">
            <a:noFill/>
            <a:miter lim="800000"/>
            <a:headEnd/>
            <a:tailEnd/>
          </a:ln>
          <a:effectLst/>
        </p:spPr>
        <p:txBody>
          <a:bodyPr vert="horz" wrap="none" lIns="304704" tIns="0" rIns="304704"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medium-content-sans-serif-font"/>
                <a:cs typeface="Arial" pitchFamily="34" charset="0"/>
              </a:rPr>
              <a:t>Böyle bir uyarı da var. Demek ki imzalama aracı diye bir şey olacak. Bağlantıya basınca </a:t>
            </a:r>
            <a:r>
              <a:rPr kumimoji="0" lang="tr-TR" sz="1800" b="0" i="0" u="none" strike="noStrike" cap="none" normalizeH="0" baseline="0" smtClean="0">
                <a:ln>
                  <a:noFill/>
                </a:ln>
                <a:solidFill>
                  <a:schemeClr val="tx1"/>
                </a:solidFill>
                <a:effectLst/>
                <a:latin typeface="medium-content-sans-serif-font"/>
                <a:cs typeface="Arial" pitchFamily="34" charset="0"/>
                <a:hlinkClick r:id="rId2"/>
              </a:rPr>
              <a:t>https://ebelge.gib.gov.tr/anasayfa.html</a:t>
            </a:r>
            <a:r>
              <a:rPr kumimoji="0" lang="tr-TR" sz="1800" b="0" i="0" u="none" strike="noStrike" cap="none" normalizeH="0" baseline="0" smtClean="0">
                <a:ln>
                  <a:noFill/>
                </a:ln>
                <a:solidFill>
                  <a:schemeClr val="tx1"/>
                </a:solidFill>
                <a:effectLst/>
                <a:latin typeface="medium-content-sans-serif-font"/>
                <a:cs typeface="Arial" pitchFamily="34" charset="0"/>
              </a:rPr>
              <a:t> sayfasına gidiyor.</a:t>
            </a:r>
            <a:endParaRPr kumimoji="0" lang="tr-T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medium-content-sans-serif-font"/>
                <a:cs typeface="Arial" pitchFamily="34" charset="0"/>
              </a:rPr>
              <a:t>  </a:t>
            </a:r>
            <a:endParaRPr kumimoji="0" lang="tr-TR" sz="17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7700" b="0" i="0" u="none" strike="noStrike" cap="none" normalizeH="0" baseline="0" smtClean="0">
                <a:ln>
                  <a:noFill/>
                </a:ln>
                <a:solidFill>
                  <a:schemeClr val="tx1"/>
                </a:solidFill>
                <a:effectLst/>
                <a:latin typeface="medium-content-sans-serif-font"/>
                <a:cs typeface="Arial" pitchFamily="34" charset="0"/>
              </a:rPr>
              <a:t/>
            </a:r>
            <a:br>
              <a:rPr kumimoji="0" lang="tr-TR" sz="17700" b="0" i="0" u="none" strike="noStrike" cap="none" normalizeH="0" baseline="0" smtClean="0">
                <a:ln>
                  <a:noFill/>
                </a:ln>
                <a:solidFill>
                  <a:schemeClr val="tx1"/>
                </a:solidFill>
                <a:effectLst/>
                <a:latin typeface="medium-content-sans-serif-font"/>
                <a:cs typeface="Arial" pitchFamily="34" charset="0"/>
              </a:rPr>
            </a:br>
            <a:endParaRPr kumimoji="0" lang="tr-TR" sz="17700" b="0" i="0" u="none" strike="noStrike" cap="none" normalizeH="0" baseline="0" smtClean="0">
              <a:ln>
                <a:noFill/>
              </a:ln>
              <a:solidFill>
                <a:schemeClr val="tx1"/>
              </a:solidFill>
              <a:effectLst/>
              <a:latin typeface="medium-content-sans-serif-font"/>
              <a:cs typeface="Arial" pitchFamily="34" charset="0"/>
            </a:endParaRPr>
          </a:p>
        </p:txBody>
      </p:sp>
      <p:pic>
        <p:nvPicPr>
          <p:cNvPr id="9" name="8 Resim" descr="1_5TYX6qShvNJYqE_8fNB0qA.png"/>
          <p:cNvPicPr>
            <a:picLocks noChangeAspect="1"/>
          </p:cNvPicPr>
          <p:nvPr/>
        </p:nvPicPr>
        <p:blipFill>
          <a:blip r:embed="rId3"/>
          <a:stretch>
            <a:fillRect/>
          </a:stretch>
        </p:blipFill>
        <p:spPr>
          <a:xfrm>
            <a:off x="571472" y="2143116"/>
            <a:ext cx="8286808" cy="1071570"/>
          </a:xfrm>
          <a:prstGeom prst="rect">
            <a:avLst/>
          </a:prstGeom>
        </p:spPr>
      </p:pic>
      <p:pic>
        <p:nvPicPr>
          <p:cNvPr id="11" name="10 Resim" descr="1_4lPi6bnS-1ew3wdL-LaDKg.png"/>
          <p:cNvPicPr>
            <a:picLocks noChangeAspect="1"/>
          </p:cNvPicPr>
          <p:nvPr/>
        </p:nvPicPr>
        <p:blipFill>
          <a:blip r:embed="rId4"/>
          <a:stretch>
            <a:fillRect/>
          </a:stretch>
        </p:blipFill>
        <p:spPr>
          <a:xfrm>
            <a:off x="571472" y="428604"/>
            <a:ext cx="8286808" cy="1428760"/>
          </a:xfrm>
          <a:prstGeom prst="rect">
            <a:avLst/>
          </a:prstGeom>
        </p:spPr>
      </p:pic>
      <p:pic>
        <p:nvPicPr>
          <p:cNvPr id="12" name="11 Resim" descr="1_GOviP--JIHSq2YEUZ-v_wQ (1).png"/>
          <p:cNvPicPr>
            <a:picLocks noChangeAspect="1"/>
          </p:cNvPicPr>
          <p:nvPr/>
        </p:nvPicPr>
        <p:blipFill>
          <a:blip r:embed="rId5"/>
          <a:stretch>
            <a:fillRect/>
          </a:stretch>
        </p:blipFill>
        <p:spPr>
          <a:xfrm>
            <a:off x="571472" y="3357562"/>
            <a:ext cx="8429684" cy="928694"/>
          </a:xfrm>
          <a:prstGeom prst="rect">
            <a:avLst/>
          </a:prstGeom>
        </p:spPr>
      </p:pic>
      <p:sp>
        <p:nvSpPr>
          <p:cNvPr id="13" name="12 Dikdörtgen"/>
          <p:cNvSpPr/>
          <p:nvPr/>
        </p:nvSpPr>
        <p:spPr>
          <a:xfrm>
            <a:off x="714348" y="5286388"/>
            <a:ext cx="8001056" cy="461665"/>
          </a:xfrm>
          <a:prstGeom prst="rect">
            <a:avLst/>
          </a:prstGeom>
        </p:spPr>
        <p:txBody>
          <a:bodyPr wrap="square">
            <a:spAutoFit/>
          </a:bodyPr>
          <a:lstStyle/>
          <a:p>
            <a:r>
              <a:rPr lang="tr-TR" sz="2400" dirty="0">
                <a:latin typeface="Arial Black" pitchFamily="34" charset="0"/>
              </a:rPr>
              <a:t>Faturayı onaylarken bu şekilde uyarılar çıkıyor.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1_tKxkXcGvfcSpX31F9qG8VQ.png"/>
          <p:cNvPicPr>
            <a:picLocks noChangeAspect="1"/>
          </p:cNvPicPr>
          <p:nvPr/>
        </p:nvPicPr>
        <p:blipFill>
          <a:blip r:embed="rId2"/>
          <a:stretch>
            <a:fillRect/>
          </a:stretch>
        </p:blipFill>
        <p:spPr>
          <a:xfrm>
            <a:off x="0" y="357166"/>
            <a:ext cx="8994447" cy="2179377"/>
          </a:xfrm>
          <a:prstGeom prst="rect">
            <a:avLst/>
          </a:prstGeom>
        </p:spPr>
      </p:pic>
      <p:sp>
        <p:nvSpPr>
          <p:cNvPr id="5" name="4 Dikdörtgen"/>
          <p:cNvSpPr/>
          <p:nvPr/>
        </p:nvSpPr>
        <p:spPr>
          <a:xfrm>
            <a:off x="357158" y="2967335"/>
            <a:ext cx="8429684" cy="2800767"/>
          </a:xfrm>
          <a:prstGeom prst="rect">
            <a:avLst/>
          </a:prstGeom>
        </p:spPr>
        <p:txBody>
          <a:bodyPr wrap="square">
            <a:spAutoFit/>
          </a:bodyPr>
          <a:lstStyle/>
          <a:p>
            <a:r>
              <a:rPr lang="tr-TR" sz="4400" b="1" dirty="0">
                <a:latin typeface="Arial Black" pitchFamily="34" charset="0"/>
              </a:rPr>
              <a:t>Elektronik imza, mali mühür ihtiyacı olmayacak. Hiç Bir Maliyet Söz konusu olmayacak !</a:t>
            </a:r>
            <a:endParaRPr lang="tr-TR" sz="4400" dirty="0">
              <a:latin typeface="Arial Black"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a:spLocks noGrp="1"/>
          </p:cNvSpPr>
          <p:nvPr>
            <p:ph idx="1"/>
          </p:nvPr>
        </p:nvSpPr>
        <p:spPr>
          <a:xfrm>
            <a:off x="500034" y="214290"/>
            <a:ext cx="8229600" cy="6357982"/>
          </a:xfrm>
        </p:spPr>
        <p:txBody>
          <a:bodyPr>
            <a:normAutofit fontScale="77500" lnSpcReduction="20000"/>
          </a:bodyPr>
          <a:lstStyle/>
          <a:p>
            <a:pPr algn="ctr">
              <a:buNone/>
            </a:pPr>
            <a:r>
              <a:rPr lang="tr-TR" b="1" i="1" dirty="0" smtClean="0"/>
              <a:t>    </a:t>
            </a:r>
            <a:r>
              <a:rPr lang="tr-TR" sz="6200" b="1" i="1" dirty="0" smtClean="0">
                <a:solidFill>
                  <a:srgbClr val="0070C0"/>
                </a:solidFill>
                <a:latin typeface="Arial" pitchFamily="34" charset="0"/>
                <a:cs typeface="Arial" pitchFamily="34" charset="0"/>
              </a:rPr>
              <a:t>YAKIN ZAMANDA İNTERAKTİF MOBİL İLE FATURALARI CEP TELEFONUNDAN DA FATURALARIN KESİLECEĞİ BİLGİSİNİ ALDIM. GİB MOBİL ÜZERİNDEN FATURANIZI KESEBİLECEKSİNİZ.</a:t>
            </a:r>
            <a:endParaRPr lang="tr-TR" sz="6200"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85720" y="357166"/>
            <a:ext cx="8572560" cy="369332"/>
          </a:xfrm>
          <a:prstGeom prst="rect">
            <a:avLst/>
          </a:prstGeom>
        </p:spPr>
        <p:txBody>
          <a:bodyPr wrap="square">
            <a:spAutoFit/>
          </a:bodyPr>
          <a:lstStyle/>
          <a:p>
            <a:r>
              <a:rPr lang="tr-TR" dirty="0"/>
              <a:t>Ve sonunda </a:t>
            </a:r>
            <a:r>
              <a:rPr lang="tr-TR" dirty="0" smtClean="0"/>
              <a:t>Görüntüleme butonuna basıyoruz. </a:t>
            </a:r>
            <a:r>
              <a:rPr lang="tr-TR" dirty="0"/>
              <a:t>Faturamız </a:t>
            </a:r>
            <a:r>
              <a:rPr lang="tr-TR" dirty="0" smtClean="0"/>
              <a:t>aşağıdadır.</a:t>
            </a:r>
            <a:endParaRPr lang="tr-TR" dirty="0"/>
          </a:p>
        </p:txBody>
      </p:sp>
      <p:pic>
        <p:nvPicPr>
          <p:cNvPr id="6" name="5 Resim" descr="Adsız.png"/>
          <p:cNvPicPr>
            <a:picLocks noChangeAspect="1"/>
          </p:cNvPicPr>
          <p:nvPr/>
        </p:nvPicPr>
        <p:blipFill>
          <a:blip r:embed="rId2"/>
          <a:stretch>
            <a:fillRect/>
          </a:stretch>
        </p:blipFill>
        <p:spPr>
          <a:xfrm>
            <a:off x="365000" y="1000108"/>
            <a:ext cx="8278966" cy="500066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a:spLocks noGrp="1"/>
          </p:cNvSpPr>
          <p:nvPr>
            <p:ph idx="1"/>
          </p:nvPr>
        </p:nvSpPr>
        <p:spPr>
          <a:xfrm>
            <a:off x="428596" y="857232"/>
            <a:ext cx="8229600" cy="4525963"/>
          </a:xfrm>
        </p:spPr>
        <p:txBody>
          <a:bodyPr/>
          <a:lstStyle/>
          <a:p>
            <a:pPr algn="just">
              <a:buNone/>
            </a:pPr>
            <a:r>
              <a:rPr lang="tr-TR" dirty="0" smtClean="0"/>
              <a:t>   </a:t>
            </a:r>
            <a:r>
              <a:rPr lang="tr-TR" dirty="0" smtClean="0">
                <a:latin typeface="Arial" pitchFamily="34" charset="0"/>
                <a:cs typeface="Arial" pitchFamily="34" charset="0"/>
              </a:rPr>
              <a:t>Sonuç olarak; </a:t>
            </a:r>
            <a:r>
              <a:rPr lang="tr-TR" dirty="0">
                <a:latin typeface="Arial" pitchFamily="34" charset="0"/>
                <a:cs typeface="Arial" pitchFamily="34" charset="0"/>
              </a:rPr>
              <a:t>sistemin toparlanması için </a:t>
            </a:r>
            <a:r>
              <a:rPr lang="tr-TR" dirty="0" smtClean="0">
                <a:latin typeface="Arial" pitchFamily="34" charset="0"/>
                <a:cs typeface="Arial" pitchFamily="34" charset="0"/>
              </a:rPr>
              <a:t>bir </a:t>
            </a:r>
            <a:r>
              <a:rPr lang="tr-TR" dirty="0">
                <a:latin typeface="Arial" pitchFamily="34" charset="0"/>
                <a:cs typeface="Arial" pitchFamily="34" charset="0"/>
              </a:rPr>
              <a:t>ayımız var, bu süre içinde bu ufak tefek konuların da toparlanacağını </a:t>
            </a:r>
            <a:r>
              <a:rPr lang="tr-TR" dirty="0" smtClean="0">
                <a:latin typeface="Arial" pitchFamily="34" charset="0"/>
                <a:cs typeface="Arial" pitchFamily="34" charset="0"/>
              </a:rPr>
              <a:t>düşünüyoruz. </a:t>
            </a:r>
            <a:r>
              <a:rPr lang="tr-TR" dirty="0">
                <a:latin typeface="Arial" pitchFamily="34" charset="0"/>
                <a:cs typeface="Arial" pitchFamily="34" charset="0"/>
              </a:rPr>
              <a:t>Ondan sonra bence 5000 TL altı bile olsa buradan girip fatura kesmek lazım. Çünkü kağıt ortamında kesmeye gerek </a:t>
            </a:r>
            <a:r>
              <a:rPr lang="tr-TR" dirty="0" smtClean="0">
                <a:latin typeface="Arial" pitchFamily="34" charset="0"/>
                <a:cs typeface="Arial" pitchFamily="34" charset="0"/>
              </a:rPr>
              <a:t>yok </a:t>
            </a:r>
            <a:r>
              <a:rPr lang="tr-TR" dirty="0">
                <a:latin typeface="Arial" pitchFamily="34" charset="0"/>
                <a:cs typeface="Arial" pitchFamily="34" charset="0"/>
              </a:rPr>
              <a:t>daha hızlı ve rahat. Kaşeydi imzaydı uğraşmanıza gerek kalmıyor ve de ücretsiz :) Daha ne olsun…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latin typeface="Arial" pitchFamily="34" charset="0"/>
                <a:cs typeface="Arial" pitchFamily="34" charset="0"/>
              </a:rPr>
              <a:t>SAYGILARIMIZLA</a:t>
            </a:r>
            <a:endParaRPr lang="tr-TR" dirty="0">
              <a:latin typeface="Arial" pitchFamily="34" charset="0"/>
              <a:cs typeface="Arial" pitchFamily="34" charset="0"/>
            </a:endParaRPr>
          </a:p>
        </p:txBody>
      </p:sp>
      <p:sp>
        <p:nvSpPr>
          <p:cNvPr id="3" name="2 İçerik Yer Tutucusu"/>
          <p:cNvSpPr>
            <a:spLocks noGrp="1"/>
          </p:cNvSpPr>
          <p:nvPr>
            <p:ph idx="1"/>
          </p:nvPr>
        </p:nvSpPr>
        <p:spPr/>
        <p:txBody>
          <a:bodyPr/>
          <a:lstStyle/>
          <a:p>
            <a:r>
              <a:rPr lang="tr-TR" dirty="0" smtClean="0">
                <a:solidFill>
                  <a:srgbClr val="0070C0"/>
                </a:solidFill>
                <a:latin typeface="Arial" pitchFamily="34" charset="0"/>
                <a:cs typeface="Arial" pitchFamily="34" charset="0"/>
              </a:rPr>
              <a:t>SMMM</a:t>
            </a:r>
            <a:r>
              <a:rPr lang="tr-TR" dirty="0" smtClean="0">
                <a:latin typeface="Arial" pitchFamily="34" charset="0"/>
                <a:cs typeface="Arial" pitchFamily="34" charset="0"/>
              </a:rPr>
              <a:t>     ASLAN KUŞLUK</a:t>
            </a:r>
          </a:p>
          <a:p>
            <a:r>
              <a:rPr lang="tr-TR" dirty="0" smtClean="0">
                <a:solidFill>
                  <a:srgbClr val="0070C0"/>
                </a:solidFill>
                <a:latin typeface="Arial" pitchFamily="34" charset="0"/>
                <a:cs typeface="Arial" pitchFamily="34" charset="0"/>
              </a:rPr>
              <a:t>SMMM</a:t>
            </a:r>
            <a:r>
              <a:rPr lang="tr-TR" dirty="0" smtClean="0">
                <a:latin typeface="Arial" pitchFamily="34" charset="0"/>
                <a:cs typeface="Arial" pitchFamily="34" charset="0"/>
              </a:rPr>
              <a:t>     VEYSEL SANSAR</a:t>
            </a:r>
          </a:p>
          <a:p>
            <a:r>
              <a:rPr lang="tr-TR" dirty="0" smtClean="0">
                <a:solidFill>
                  <a:srgbClr val="FF0000"/>
                </a:solidFill>
                <a:latin typeface="Arial" pitchFamily="34" charset="0"/>
                <a:cs typeface="Arial" pitchFamily="34" charset="0"/>
              </a:rPr>
              <a:t>HIZLI BİLİŞİM TEKNOLOJİLERİ A.Ş.</a:t>
            </a:r>
            <a:r>
              <a:rPr lang="tr-TR" dirty="0" smtClean="0">
                <a:latin typeface="Arial" pitchFamily="34" charset="0"/>
                <a:cs typeface="Arial" pitchFamily="34" charset="0"/>
              </a:rPr>
              <a:t> </a:t>
            </a:r>
          </a:p>
          <a:p>
            <a:pPr>
              <a:buNone/>
            </a:pPr>
            <a:r>
              <a:rPr lang="tr-TR" dirty="0" smtClean="0">
                <a:latin typeface="Arial" pitchFamily="34" charset="0"/>
                <a:cs typeface="Arial" pitchFamily="34" charset="0"/>
              </a:rPr>
              <a:t>    	           MURAT YILDIRIM </a:t>
            </a:r>
          </a:p>
          <a:p>
            <a:pPr>
              <a:buNone/>
            </a:pPr>
            <a:endParaRPr lang="tr-TR" dirty="0" smtClean="0">
              <a:solidFill>
                <a:srgbClr val="0000FF"/>
              </a:solidFill>
              <a:latin typeface="Arial" pitchFamily="34" charset="0"/>
              <a:cs typeface="Arial" pitchFamily="34" charset="0"/>
            </a:endParaRPr>
          </a:p>
          <a:p>
            <a:pPr>
              <a:buNone/>
            </a:pPr>
            <a:r>
              <a:rPr lang="tr-TR" dirty="0" smtClean="0">
                <a:solidFill>
                  <a:srgbClr val="0000FF"/>
                </a:solidFill>
                <a:latin typeface="Arial" pitchFamily="34" charset="0"/>
                <a:cs typeface="Arial" pitchFamily="34" charset="0"/>
              </a:rPr>
              <a:t>https://www.veyselsansar.com.tr/</a:t>
            </a:r>
          </a:p>
          <a:p>
            <a:pPr>
              <a:buNone/>
            </a:pPr>
            <a:r>
              <a:rPr lang="tr-TR" dirty="0" smtClean="0">
                <a:solidFill>
                  <a:srgbClr val="0000FF"/>
                </a:solidFill>
                <a:latin typeface="Arial" pitchFamily="34" charset="0"/>
                <a:cs typeface="Arial" pitchFamily="34" charset="0"/>
              </a:rPr>
              <a:t>https://www.hizliteknoloji.com.tr/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474</Words>
  <Application>Microsoft Office PowerPoint</Application>
  <PresentationFormat>Ekran Gösterisi (4:3)</PresentationFormat>
  <Paragraphs>78</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E-BELGE UYGULAMALARI</vt:lpstr>
      <vt:lpstr>YASAL MEVZUAT</vt:lpstr>
      <vt:lpstr>  Uygulamada Faturayı nasıl keseceğiz ?  </vt:lpstr>
      <vt:lpstr>Slayt 4</vt:lpstr>
      <vt:lpstr>Slayt 5</vt:lpstr>
      <vt:lpstr>Slayt 6</vt:lpstr>
      <vt:lpstr>4-Girdiğinizde karşınıza boş bir sayfa çıkıyor. Sadece yukarıdaki alandan modül seçebiliyorsunuz.</vt:lpstr>
      <vt:lpstr>5-E-Arşiv Portala girdikten sonra aşağıdaki ekran karşınıza çıkıyor,</vt:lpstr>
      <vt:lpstr>6- Fatura Bilgileri Artık Fatura kesmeye başlayabiliriz. E-Arşiv Faturaya bastığınızda aşağıdaki ekranlar geliyor.</vt:lpstr>
      <vt:lpstr>Döviz Cinsi ve Fatura Tipi seçebiliyorsunuz</vt:lpstr>
      <vt:lpstr>   7-Sipariş Bilgileri bölümü boş geçebilirsiniz denemek için 1 yazdım. Eğer zaten bir hizmet satışı yapıyorsanız irsaliye bölümü sizi ilgilendirmiyor.  </vt:lpstr>
      <vt:lpstr>8-Alıcı Bilgileri- Fatura keseceğiniz kişinin T.C. Numarasını yazdığınızda karşı tarafın bilgileri ve vergi dairesi kendiliğinden geliyor.</vt:lpstr>
      <vt:lpstr>   9. Mal ve Hizmet Bilgileri. Bu alanda satır ekle diyerek ilerliyoruz. Burada ekranın biraz toparlanması gerekli, vergileri seçtiğinizde sayfaya sığmıyor, yanlara doğru kayıyor ve gözükmüyor. Mesela Ülkeyi seçmeyi unutunca geri dönemiyorsunuz baştan girmeniz gerekiyor v.b.Ayrıca şu an için katma değer vergisi ve oranlarını ben göremedim. Faturanızın birimi v.b. hususlar bu ekranda seçilebiliyor.   </vt:lpstr>
      <vt:lpstr>Slayt 14</vt:lpstr>
      <vt:lpstr>Slayt 15</vt:lpstr>
      <vt:lpstr>Slayt 16</vt:lpstr>
      <vt:lpstr>Slayt 17</vt:lpstr>
      <vt:lpstr>Slayt 18</vt:lpstr>
      <vt:lpstr>Slayt 19</vt:lpstr>
      <vt:lpstr>Slayt 20</vt:lpstr>
      <vt:lpstr>Slayt 21</vt:lpstr>
      <vt:lpstr>Slayt 22</vt:lpstr>
      <vt:lpstr>SAYGILARIMIZLA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Asus</dc:creator>
  <cp:lastModifiedBy>Asus</cp:lastModifiedBy>
  <cp:revision>16</cp:revision>
  <dcterms:created xsi:type="dcterms:W3CDTF">2019-12-06T15:59:48Z</dcterms:created>
  <dcterms:modified xsi:type="dcterms:W3CDTF">2019-12-06T18:37:55Z</dcterms:modified>
</cp:coreProperties>
</file>